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62850" cy="10688638"/>
  <p:notesSz cx="10688638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50" d="100"/>
          <a:sy n="50" d="100"/>
        </p:scale>
        <p:origin x="19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7016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厚生労働省「2026年5月1日施行の医薬品販売制度の改正内容をご紹介します」 https://www.mhlw.go.jp/stf/web_magazine/closeup/20.html
  - 2026年5月1日施行、指定濫用防止医薬品の購入時には確認と情報提供が義務化。
  - 他店や他の指定濫用防止医薬品の購入有無の確認、複数個または大容量製品購入時の理由確認、一定年齢未満の若年者は1箱(少量)のみ購入可能。
- 厚生労働省「指定濫用防止医薬品の指定について」 https://www.mhlw.go.jp/content/11120000/001638681.pdf
  - 法律上の「指定濫用防止医薬品」への位置付け、原則1包装の考え方。
- 厚生労働省「医薬発1226第16号」 https://www.mhlw.go.jp/content/11120000/001628299.pdf
  - 対面等での情報提供、18歳未満への対応、18歳以上の大容量/複数個販売時の考え方、他店購入状況等の確認。
- 厚生労働省「別添3」 https://www.mhlw.go.jp/content/11120000/001649560.pdf
  - 「要確認」等の表示と経過措置。
- 日本保険薬局協会公式サイト https://secure.nippon-pa.org/
  - 団体名表記「日本保険薬局協会」を確認。ポスターへの提供表記はユーザー指定に基づく。
- 図版・イラストは本スライド用にオリジナル作成(外部画像不使用)。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562088" cy="2032036"/>
          </a:xfrm>
          <a:prstGeom prst="rect">
            <a:avLst/>
          </a:prstGeom>
          <a:solidFill>
            <a:srgbClr val="C92027"/>
          </a:solidFill>
          <a:ln w="12700">
            <a:solidFill>
              <a:srgbClr val="C92027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5102" y="210058"/>
            <a:ext cx="534924" cy="534924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1021930" y="253492"/>
            <a:ext cx="1675706" cy="466344"/>
          </a:xfrm>
          <a:prstGeom prst="roundRect">
            <a:avLst>
              <a:gd name="adj" fmla="val 23529"/>
            </a:avLst>
          </a:prstGeom>
          <a:solidFill>
            <a:srgbClr val="A8171D">
              <a:alpha val="92000"/>
            </a:srgbClr>
          </a:solidFill>
          <a:ln w="10160">
            <a:solidFill>
              <a:srgbClr val="E6A9AD"/>
            </a:solidFill>
            <a:prstDash val="solid"/>
          </a:ln>
        </p:spPr>
        <p:txBody>
          <a:bodyPr/>
          <a:lstStyle/>
          <a:p>
            <a:endParaRPr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Text 2"/>
          <p:cNvSpPr/>
          <p:nvPr/>
        </p:nvSpPr>
        <p:spPr>
          <a:xfrm>
            <a:off x="1101850" y="388439"/>
            <a:ext cx="14813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大切なお知らせ</a:t>
            </a:r>
            <a:endParaRPr lang="en-US" sz="1600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Text 4"/>
          <p:cNvSpPr/>
          <p:nvPr/>
        </p:nvSpPr>
        <p:spPr>
          <a:xfrm>
            <a:off x="5012926" y="335511"/>
            <a:ext cx="2389414" cy="3139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2026年5月1日から</a:t>
            </a:r>
            <a:endParaRPr lang="en-US" sz="16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Text 5"/>
          <p:cNvSpPr/>
          <p:nvPr/>
        </p:nvSpPr>
        <p:spPr>
          <a:xfrm>
            <a:off x="386963" y="835279"/>
            <a:ext cx="4855362" cy="109042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ja-JP" altLang="en-US" sz="32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薬物濫用防止のため、法律で</a:t>
            </a:r>
            <a:endParaRPr lang="en-US" altLang="ja-JP" sz="32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CJK JP" pitchFamily="34" charset="-120"/>
            </a:endParaRPr>
          </a:p>
          <a:p>
            <a:pPr>
              <a:lnSpc>
                <a:spcPct val="120000"/>
              </a:lnSpc>
            </a:pPr>
            <a:r>
              <a:rPr lang="ja-JP" altLang="en-US" sz="32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「指定濫用防止医薬品」と定められた製品は、販売方法が変わります。</a:t>
            </a:r>
            <a:endParaRPr lang="en-US" altLang="ja-JP" sz="3200" b="1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CJK JP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ja-JP" sz="25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5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市販薬の不適正使用による健康被害が報告されております。</a:t>
            </a:r>
            <a:endParaRPr 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5398338" y="984334"/>
            <a:ext cx="1783080" cy="877824"/>
          </a:xfrm>
          <a:prstGeom prst="roundRect">
            <a:avLst>
              <a:gd name="adj" fmla="val 8333"/>
            </a:avLst>
          </a:prstGeom>
          <a:solidFill>
            <a:srgbClr val="FFFFFF">
              <a:alpha val="96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Shape 8"/>
          <p:cNvSpPr/>
          <p:nvPr/>
        </p:nvSpPr>
        <p:spPr>
          <a:xfrm>
            <a:off x="5731142" y="1161167"/>
            <a:ext cx="1170432" cy="375750"/>
          </a:xfrm>
          <a:prstGeom prst="rect">
            <a:avLst/>
          </a:prstGeom>
          <a:solidFill>
            <a:srgbClr val="F7F7F7"/>
          </a:solidFill>
          <a:ln w="8890">
            <a:solidFill>
              <a:srgbClr val="D0D7E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Text 9"/>
          <p:cNvSpPr/>
          <p:nvPr/>
        </p:nvSpPr>
        <p:spPr>
          <a:xfrm>
            <a:off x="5704662" y="1265317"/>
            <a:ext cx="1170432" cy="241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C920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要確認</a:t>
            </a:r>
            <a:endParaRPr 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Text 10"/>
          <p:cNvSpPr/>
          <p:nvPr/>
        </p:nvSpPr>
        <p:spPr>
          <a:xfrm>
            <a:off x="5722950" y="1660911"/>
            <a:ext cx="113385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※表示は例です</a:t>
            </a:r>
            <a:endParaRPr 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Shape 11"/>
          <p:cNvSpPr/>
          <p:nvPr/>
        </p:nvSpPr>
        <p:spPr>
          <a:xfrm>
            <a:off x="384048" y="2175764"/>
            <a:ext cx="6793992" cy="512064"/>
          </a:xfrm>
          <a:prstGeom prst="roundRect">
            <a:avLst>
              <a:gd name="adj" fmla="val 14286"/>
            </a:avLst>
          </a:prstGeom>
          <a:solidFill>
            <a:srgbClr val="FFFFFF">
              <a:alpha val="99000"/>
            </a:srgbClr>
          </a:solidFill>
          <a:ln w="13970">
            <a:solidFill>
              <a:srgbClr val="E1B04E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2"/>
          <p:cNvSpPr/>
          <p:nvPr/>
        </p:nvSpPr>
        <p:spPr>
          <a:xfrm>
            <a:off x="562857" y="2224175"/>
            <a:ext cx="4927613" cy="5002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購入時に確認・説明があります</a:t>
            </a:r>
            <a:endParaRPr lang="en-US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Shape 14"/>
          <p:cNvSpPr/>
          <p:nvPr/>
        </p:nvSpPr>
        <p:spPr>
          <a:xfrm>
            <a:off x="384048" y="2936748"/>
            <a:ext cx="3241548" cy="1792224"/>
          </a:xfrm>
          <a:prstGeom prst="roundRect">
            <a:avLst>
              <a:gd name="adj" fmla="val 4082"/>
            </a:avLst>
          </a:prstGeom>
          <a:solidFill>
            <a:srgbClr val="FFFFFF"/>
          </a:solidFill>
          <a:ln w="13970">
            <a:solidFill>
              <a:srgbClr val="CFD7E3"/>
            </a:solidFill>
            <a:prstDash val="solid"/>
          </a:ln>
          <a:effectLst>
            <a:outerShdw blurRad="15240" dist="17780" dir="27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ja-JP" altLang="en-US" dirty="0"/>
          </a:p>
        </p:txBody>
      </p:sp>
      <p:sp>
        <p:nvSpPr>
          <p:cNvPr id="19" name="Shape 15"/>
          <p:cNvSpPr/>
          <p:nvPr/>
        </p:nvSpPr>
        <p:spPr>
          <a:xfrm>
            <a:off x="384048" y="2936748"/>
            <a:ext cx="3241548" cy="310896"/>
          </a:xfrm>
          <a:prstGeom prst="roundRect">
            <a:avLst>
              <a:gd name="adj" fmla="val 23529"/>
            </a:avLst>
          </a:prstGeom>
          <a:solidFill>
            <a:srgbClr val="F7E8EC"/>
          </a:solidFill>
          <a:ln w="12700">
            <a:solidFill>
              <a:srgbClr val="F7E8EC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6"/>
          <p:cNvSpPr/>
          <p:nvPr/>
        </p:nvSpPr>
        <p:spPr>
          <a:xfrm>
            <a:off x="504190" y="3012383"/>
            <a:ext cx="1280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購入数</a:t>
            </a:r>
            <a:endParaRPr 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Shape 17"/>
          <p:cNvSpPr/>
          <p:nvPr/>
        </p:nvSpPr>
        <p:spPr>
          <a:xfrm>
            <a:off x="548640" y="3448812"/>
            <a:ext cx="438912" cy="438912"/>
          </a:xfrm>
          <a:prstGeom prst="ellipse">
            <a:avLst/>
          </a:prstGeom>
          <a:solidFill>
            <a:srgbClr val="C92027"/>
          </a:solidFill>
          <a:ln w="12700">
            <a:solidFill>
              <a:srgbClr val="C92027"/>
            </a:solidFill>
            <a:prstDash val="solid"/>
          </a:ln>
        </p:spPr>
        <p:txBody>
          <a:bodyPr/>
          <a:lstStyle/>
          <a:p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562857" y="3504037"/>
            <a:ext cx="401511" cy="3703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1</a:t>
            </a:r>
            <a:endParaRPr 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Text 20"/>
          <p:cNvSpPr/>
          <p:nvPr/>
        </p:nvSpPr>
        <p:spPr>
          <a:xfrm>
            <a:off x="491488" y="4062917"/>
            <a:ext cx="3076956" cy="35924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必要な量だけ販売します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18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歳以上で</a:t>
            </a:r>
            <a:r>
              <a:rPr lang="en-US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複数個・大容量を希望する場合は</a:t>
            </a:r>
            <a:r>
              <a:rPr 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、</a:t>
            </a:r>
          </a:p>
          <a:p>
            <a:pPr marL="0" indent="0">
              <a:buNone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購入理由</a:t>
            </a:r>
            <a:r>
              <a:rPr lang="en-US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を確認します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Shape 21"/>
          <p:cNvSpPr/>
          <p:nvPr/>
        </p:nvSpPr>
        <p:spPr>
          <a:xfrm>
            <a:off x="3936492" y="2973324"/>
            <a:ext cx="3241548" cy="1792224"/>
          </a:xfrm>
          <a:prstGeom prst="roundRect">
            <a:avLst>
              <a:gd name="adj" fmla="val 4082"/>
            </a:avLst>
          </a:prstGeom>
          <a:solidFill>
            <a:srgbClr val="FFFFFF"/>
          </a:solidFill>
          <a:ln w="13970">
            <a:solidFill>
              <a:srgbClr val="CFD7E3"/>
            </a:solidFill>
            <a:prstDash val="solid"/>
          </a:ln>
          <a:effectLst>
            <a:outerShdw blurRad="15240" dist="17780" dir="27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2"/>
          <p:cNvSpPr/>
          <p:nvPr/>
        </p:nvSpPr>
        <p:spPr>
          <a:xfrm>
            <a:off x="3936492" y="2936748"/>
            <a:ext cx="3241548" cy="310896"/>
          </a:xfrm>
          <a:prstGeom prst="roundRect">
            <a:avLst>
              <a:gd name="adj" fmla="val 23529"/>
            </a:avLst>
          </a:prstGeom>
          <a:solidFill>
            <a:srgbClr val="EAF2FB"/>
          </a:solidFill>
          <a:ln w="12700">
            <a:solidFill>
              <a:srgbClr val="EAF2F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3"/>
          <p:cNvSpPr/>
          <p:nvPr/>
        </p:nvSpPr>
        <p:spPr>
          <a:xfrm>
            <a:off x="4059935" y="2998065"/>
            <a:ext cx="2190469" cy="2513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ja-JP" altLang="en-US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氏名・</a:t>
            </a:r>
            <a:r>
              <a:rPr lang="en-US" b="1" dirty="0" err="1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年齢確認</a:t>
            </a:r>
            <a:endParaRPr 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Shape 24"/>
          <p:cNvSpPr/>
          <p:nvPr/>
        </p:nvSpPr>
        <p:spPr>
          <a:xfrm>
            <a:off x="4101084" y="3412236"/>
            <a:ext cx="438912" cy="438912"/>
          </a:xfrm>
          <a:prstGeom prst="ellipse">
            <a:avLst/>
          </a:prstGeom>
          <a:solidFill>
            <a:srgbClr val="C92027"/>
          </a:solidFill>
          <a:ln w="12700">
            <a:solidFill>
              <a:srgbClr val="C92027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" name="Text 25"/>
          <p:cNvSpPr/>
          <p:nvPr/>
        </p:nvSpPr>
        <p:spPr>
          <a:xfrm>
            <a:off x="4101084" y="345338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2</a:t>
            </a:r>
            <a:endParaRPr 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Text 26"/>
          <p:cNvSpPr/>
          <p:nvPr/>
        </p:nvSpPr>
        <p:spPr>
          <a:xfrm>
            <a:off x="4613148" y="3337750"/>
            <a:ext cx="20802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18歳未満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の方</a:t>
            </a:r>
            <a:r>
              <a:rPr 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は</a:t>
            </a:r>
            <a:endParaRPr lang="en-US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氏名確認</a:t>
            </a:r>
            <a:endParaRPr 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Text 27"/>
          <p:cNvSpPr/>
          <p:nvPr/>
        </p:nvSpPr>
        <p:spPr>
          <a:xfrm>
            <a:off x="4101084" y="4081629"/>
            <a:ext cx="29123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18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歳未満または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18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歳以上で複数個・大容量の購入を希望される場合は氏名・</a:t>
            </a:r>
            <a:r>
              <a:rPr lang="en-US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年齢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等を身分証明書等で確認することがあります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Shape 28"/>
          <p:cNvSpPr/>
          <p:nvPr/>
        </p:nvSpPr>
        <p:spPr>
          <a:xfrm>
            <a:off x="384048" y="5003292"/>
            <a:ext cx="3241548" cy="1792224"/>
          </a:xfrm>
          <a:prstGeom prst="roundRect">
            <a:avLst>
              <a:gd name="adj" fmla="val 4082"/>
            </a:avLst>
          </a:prstGeom>
          <a:solidFill>
            <a:srgbClr val="FFFFFF"/>
          </a:solidFill>
          <a:ln w="13970">
            <a:solidFill>
              <a:srgbClr val="CFD7E3"/>
            </a:solidFill>
            <a:prstDash val="solid"/>
          </a:ln>
          <a:effectLst>
            <a:outerShdw blurRad="15240" dist="17780" dir="27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Shape 29"/>
          <p:cNvSpPr/>
          <p:nvPr/>
        </p:nvSpPr>
        <p:spPr>
          <a:xfrm>
            <a:off x="384048" y="5003292"/>
            <a:ext cx="3241548" cy="310896"/>
          </a:xfrm>
          <a:prstGeom prst="roundRect">
            <a:avLst>
              <a:gd name="adj" fmla="val 23529"/>
            </a:avLst>
          </a:prstGeom>
          <a:solidFill>
            <a:srgbClr val="F3EBDD"/>
          </a:solidFill>
          <a:ln w="12700">
            <a:solidFill>
              <a:srgbClr val="F3EBDD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Text 30"/>
          <p:cNvSpPr/>
          <p:nvPr/>
        </p:nvSpPr>
        <p:spPr>
          <a:xfrm>
            <a:off x="532480" y="5043864"/>
            <a:ext cx="2172970" cy="324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使用状況の確認</a:t>
            </a:r>
            <a:endParaRPr 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Shape 31"/>
          <p:cNvSpPr/>
          <p:nvPr/>
        </p:nvSpPr>
        <p:spPr>
          <a:xfrm>
            <a:off x="548640" y="5515356"/>
            <a:ext cx="438912" cy="438912"/>
          </a:xfrm>
          <a:prstGeom prst="ellipse">
            <a:avLst/>
          </a:prstGeom>
          <a:solidFill>
            <a:srgbClr val="C92027"/>
          </a:solidFill>
          <a:ln w="12700">
            <a:solidFill>
              <a:srgbClr val="C92027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Text 32"/>
          <p:cNvSpPr/>
          <p:nvPr/>
        </p:nvSpPr>
        <p:spPr>
          <a:xfrm>
            <a:off x="548640" y="555117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3</a:t>
            </a:r>
            <a:endParaRPr 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Text 33"/>
          <p:cNvSpPr/>
          <p:nvPr/>
        </p:nvSpPr>
        <p:spPr>
          <a:xfrm>
            <a:off x="1060704" y="5432484"/>
            <a:ext cx="198350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他店</a:t>
            </a:r>
            <a:r>
              <a:rPr lang="en-US" sz="1600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購入や</a:t>
            </a:r>
            <a:endParaRPr 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併用</a:t>
            </a:r>
            <a:r>
              <a:rPr lang="en-US" sz="1600" b="1" dirty="0" err="1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薬を確認</a:t>
            </a:r>
            <a:endParaRPr 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Text 34"/>
          <p:cNvSpPr/>
          <p:nvPr/>
        </p:nvSpPr>
        <p:spPr>
          <a:xfrm>
            <a:off x="548640" y="6100572"/>
            <a:ext cx="3076956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重複使用や頻回購入がないかを確認します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Shape 35"/>
          <p:cNvSpPr/>
          <p:nvPr/>
        </p:nvSpPr>
        <p:spPr>
          <a:xfrm>
            <a:off x="3936492" y="4988052"/>
            <a:ext cx="3241548" cy="1792224"/>
          </a:xfrm>
          <a:prstGeom prst="roundRect">
            <a:avLst>
              <a:gd name="adj" fmla="val 4082"/>
            </a:avLst>
          </a:prstGeom>
          <a:solidFill>
            <a:srgbClr val="FFFFFF"/>
          </a:solidFill>
          <a:ln w="13970">
            <a:solidFill>
              <a:srgbClr val="CFD7E3"/>
            </a:solidFill>
            <a:prstDash val="solid"/>
          </a:ln>
          <a:effectLst>
            <a:outerShdw blurRad="15240" dist="17780" dir="2700000" algn="bl" rotWithShape="0">
              <a:srgbClr val="000000">
                <a:alpha val="16000"/>
              </a:srgbClr>
            </a:outerShdw>
          </a:effectLst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Shape 36"/>
          <p:cNvSpPr/>
          <p:nvPr/>
        </p:nvSpPr>
        <p:spPr>
          <a:xfrm>
            <a:off x="3936492" y="5003292"/>
            <a:ext cx="3241548" cy="310896"/>
          </a:xfrm>
          <a:prstGeom prst="roundRect">
            <a:avLst>
              <a:gd name="adj" fmla="val 23529"/>
            </a:avLst>
          </a:prstGeom>
          <a:solidFill>
            <a:srgbClr val="EEE5F8"/>
          </a:solidFill>
          <a:ln w="12700">
            <a:solidFill>
              <a:srgbClr val="EEE5F8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Text 37"/>
          <p:cNvSpPr/>
          <p:nvPr/>
        </p:nvSpPr>
        <p:spPr>
          <a:xfrm>
            <a:off x="4101083" y="5067300"/>
            <a:ext cx="1908415" cy="2370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販売できない場合</a:t>
            </a:r>
            <a:endParaRPr 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Shape 38"/>
          <p:cNvSpPr/>
          <p:nvPr/>
        </p:nvSpPr>
        <p:spPr>
          <a:xfrm>
            <a:off x="4101084" y="5515356"/>
            <a:ext cx="438912" cy="438912"/>
          </a:xfrm>
          <a:prstGeom prst="ellipse">
            <a:avLst/>
          </a:prstGeom>
          <a:solidFill>
            <a:srgbClr val="C92027"/>
          </a:solidFill>
          <a:ln w="12700">
            <a:solidFill>
              <a:srgbClr val="C92027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Text 39"/>
          <p:cNvSpPr/>
          <p:nvPr/>
        </p:nvSpPr>
        <p:spPr>
          <a:xfrm>
            <a:off x="4096031" y="555040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4</a:t>
            </a:r>
            <a:endParaRPr 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Text 40"/>
          <p:cNvSpPr/>
          <p:nvPr/>
        </p:nvSpPr>
        <p:spPr>
          <a:xfrm>
            <a:off x="4613148" y="5423340"/>
            <a:ext cx="15773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7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適正使用</a:t>
            </a:r>
            <a:r>
              <a:rPr lang="en-US" sz="1470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が</a:t>
            </a:r>
            <a:endParaRPr lang="en-US" sz="147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sz="1470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確認できないとき</a:t>
            </a:r>
            <a:endParaRPr lang="en-US" sz="147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Text 41"/>
          <p:cNvSpPr/>
          <p:nvPr/>
        </p:nvSpPr>
        <p:spPr>
          <a:xfrm>
            <a:off x="4101084" y="6100572"/>
            <a:ext cx="324154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薬剤師・登録販売者の判断で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販売できないことがあります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Shape 42"/>
          <p:cNvSpPr/>
          <p:nvPr/>
        </p:nvSpPr>
        <p:spPr>
          <a:xfrm>
            <a:off x="365529" y="7054953"/>
            <a:ext cx="6793992" cy="2257044"/>
          </a:xfrm>
          <a:prstGeom prst="roundRect">
            <a:avLst>
              <a:gd name="adj" fmla="val 3704"/>
            </a:avLst>
          </a:prstGeom>
          <a:solidFill>
            <a:srgbClr val="FFFFFF"/>
          </a:solidFill>
          <a:ln w="13970">
            <a:solidFill>
              <a:srgbClr val="CFD7E3"/>
            </a:solidFill>
            <a:prstDash val="solid"/>
          </a:ln>
          <a:effectLst>
            <a:outerShdw blurRad="12700" dist="13970" dir="2700000" algn="bl" rotWithShape="0">
              <a:srgbClr val="000000">
                <a:alpha val="14000"/>
              </a:srgbClr>
            </a:outerShdw>
          </a:effectLst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Text 43"/>
          <p:cNvSpPr/>
          <p:nvPr/>
        </p:nvSpPr>
        <p:spPr>
          <a:xfrm>
            <a:off x="640079" y="7103364"/>
            <a:ext cx="2779775" cy="5875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80" b="1" dirty="0">
                <a:solidFill>
                  <a:srgbClr val="C92027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対象製品の目印</a:t>
            </a:r>
            <a:endParaRPr lang="en-US" sz="168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2" name="Image 6" descr="preencoded.png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8147" y="7554111"/>
            <a:ext cx="1024128" cy="804672"/>
          </a:xfrm>
          <a:prstGeom prst="rect">
            <a:avLst/>
          </a:prstGeom>
        </p:spPr>
      </p:pic>
      <p:sp>
        <p:nvSpPr>
          <p:cNvPr id="53" name="Text 44"/>
          <p:cNvSpPr/>
          <p:nvPr/>
        </p:nvSpPr>
        <p:spPr>
          <a:xfrm>
            <a:off x="1503331" y="7592726"/>
            <a:ext cx="2318861" cy="8601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外箱などに「要確認」等の表示がある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Noto Sans CJK JP" pitchFamily="34" charset="-120"/>
            </a:endParaRPr>
          </a:p>
          <a:p>
            <a:pPr marL="0" indent="0">
              <a:buNone/>
            </a:pPr>
            <a:r>
              <a:rPr lang="en-US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場合があります</a:t>
            </a:r>
            <a:r>
              <a:rPr 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。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ご不明な点は</a:t>
            </a:r>
            <a:r>
              <a:rPr lang="en-US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薬剤師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または</a:t>
            </a:r>
            <a:r>
              <a:rPr lang="en-US" sz="1000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登録販売者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へご確認ください。</a:t>
            </a:r>
            <a:endParaRPr 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Text 45"/>
          <p:cNvSpPr/>
          <p:nvPr/>
        </p:nvSpPr>
        <p:spPr>
          <a:xfrm>
            <a:off x="621792" y="8621268"/>
            <a:ext cx="2880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※表示がない製品でも対象となる場合があります</a:t>
            </a:r>
            <a:endParaRPr 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Shape 46"/>
          <p:cNvSpPr/>
          <p:nvPr/>
        </p:nvSpPr>
        <p:spPr>
          <a:xfrm>
            <a:off x="3822192" y="7414260"/>
            <a:ext cx="0" cy="1225296"/>
          </a:xfrm>
          <a:prstGeom prst="line">
            <a:avLst/>
          </a:prstGeom>
          <a:noFill/>
          <a:ln w="13970">
            <a:solidFill>
              <a:srgbClr val="D6DCE5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Text 47"/>
          <p:cNvSpPr/>
          <p:nvPr/>
        </p:nvSpPr>
        <p:spPr>
          <a:xfrm>
            <a:off x="4081763" y="7309249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表示イメージ</a:t>
            </a:r>
            <a:endParaRPr lang="en-US" sz="138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Shape 48"/>
          <p:cNvSpPr/>
          <p:nvPr/>
        </p:nvSpPr>
        <p:spPr>
          <a:xfrm>
            <a:off x="4074305" y="7756958"/>
            <a:ext cx="1115568" cy="384048"/>
          </a:xfrm>
          <a:prstGeom prst="rect">
            <a:avLst/>
          </a:prstGeom>
          <a:solidFill>
            <a:srgbClr val="F6F7F9"/>
          </a:solidFill>
          <a:ln w="12700">
            <a:solidFill>
              <a:srgbClr val="3D4C60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Text 49"/>
          <p:cNvSpPr/>
          <p:nvPr/>
        </p:nvSpPr>
        <p:spPr>
          <a:xfrm>
            <a:off x="4117144" y="7818445"/>
            <a:ext cx="1043723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要確認</a:t>
            </a:r>
            <a:endParaRPr 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Text 50"/>
          <p:cNvSpPr/>
          <p:nvPr/>
        </p:nvSpPr>
        <p:spPr>
          <a:xfrm>
            <a:off x="4110227" y="8246515"/>
            <a:ext cx="11155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小容量の例</a:t>
            </a:r>
            <a:endParaRPr lang="en-US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Shape 51"/>
          <p:cNvSpPr/>
          <p:nvPr/>
        </p:nvSpPr>
        <p:spPr>
          <a:xfrm>
            <a:off x="5601637" y="7757201"/>
            <a:ext cx="1112202" cy="384048"/>
          </a:xfrm>
          <a:prstGeom prst="rect">
            <a:avLst/>
          </a:prstGeom>
          <a:solidFill>
            <a:srgbClr val="F6F7F9"/>
          </a:solidFill>
          <a:ln w="12700">
            <a:solidFill>
              <a:srgbClr val="3D4C60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Text 52"/>
          <p:cNvSpPr/>
          <p:nvPr/>
        </p:nvSpPr>
        <p:spPr>
          <a:xfrm>
            <a:off x="5449443" y="7783955"/>
            <a:ext cx="1383967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要 </a:t>
            </a:r>
            <a:r>
              <a:rPr lang="en-US" sz="1400" b="1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確認</a:t>
            </a:r>
            <a:endParaRPr 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Text 53"/>
          <p:cNvSpPr/>
          <p:nvPr/>
        </p:nvSpPr>
        <p:spPr>
          <a:xfrm>
            <a:off x="5621996" y="8193761"/>
            <a:ext cx="1115568" cy="224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大容量の例</a:t>
            </a:r>
            <a:endParaRPr lang="en-US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3" name="Text 54"/>
          <p:cNvSpPr/>
          <p:nvPr/>
        </p:nvSpPr>
        <p:spPr>
          <a:xfrm>
            <a:off x="4142233" y="8621268"/>
            <a:ext cx="26289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※実際の表示は製品により異なる場合があります</a:t>
            </a:r>
            <a:endParaRPr 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4" name="Shape 55"/>
          <p:cNvSpPr/>
          <p:nvPr/>
        </p:nvSpPr>
        <p:spPr>
          <a:xfrm>
            <a:off x="0" y="9375992"/>
            <a:ext cx="7570470" cy="562501"/>
          </a:xfrm>
          <a:prstGeom prst="rect">
            <a:avLst/>
          </a:prstGeom>
          <a:solidFill>
            <a:srgbClr val="FFFF00"/>
          </a:solidFill>
          <a:ln w="12700">
            <a:noFill/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5" name="Text 56"/>
          <p:cNvSpPr/>
          <p:nvPr/>
        </p:nvSpPr>
        <p:spPr>
          <a:xfrm>
            <a:off x="832866" y="9494611"/>
            <a:ext cx="6618733" cy="362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ご不明点は薬剤師・登録販売者へ</a:t>
            </a:r>
            <a:r>
              <a:rPr lang="ja-JP" altLang="en-US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ご相談ください！</a:t>
            </a:r>
            <a:endParaRPr lang="en-US" sz="2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Text 59"/>
          <p:cNvSpPr/>
          <p:nvPr/>
        </p:nvSpPr>
        <p:spPr>
          <a:xfrm>
            <a:off x="246031" y="10106463"/>
            <a:ext cx="2514600" cy="209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※</a:t>
            </a:r>
            <a:r>
              <a:rPr 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制度内容は厚生労働省公表資料をもとに作成</a:t>
            </a:r>
            <a:endParaRPr 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0" name="図 69">
            <a:extLst>
              <a:ext uri="{FF2B5EF4-FFF2-40B4-BE49-F238E27FC236}">
                <a16:creationId xmlns:a16="http://schemas.microsoft.com/office/drawing/2014/main" id="{F6B9F4C9-9CEB-C4FE-0321-F397D3189B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7738" y="5468568"/>
            <a:ext cx="888461" cy="821826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374A385F-03A1-3E77-F958-A1EC832871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66306" y="5438199"/>
            <a:ext cx="793868" cy="629802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DF1FDD4B-0814-50B9-750F-E57958EB61B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09635" y="3314239"/>
            <a:ext cx="501848" cy="757507"/>
          </a:xfrm>
          <a:prstGeom prst="rect">
            <a:avLst/>
          </a:prstGeom>
        </p:spPr>
      </p:pic>
      <p:sp>
        <p:nvSpPr>
          <p:cNvPr id="67" name="Text 12">
            <a:extLst>
              <a:ext uri="{FF2B5EF4-FFF2-40B4-BE49-F238E27FC236}">
                <a16:creationId xmlns:a16="http://schemas.microsoft.com/office/drawing/2014/main" id="{81B3CBC3-A331-4841-8EA9-5110F6A2B3F4}"/>
              </a:ext>
            </a:extLst>
          </p:cNvPr>
          <p:cNvSpPr/>
          <p:nvPr/>
        </p:nvSpPr>
        <p:spPr>
          <a:xfrm>
            <a:off x="4955654" y="2226866"/>
            <a:ext cx="2469668" cy="5002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適正使用が確認できない場合は</a:t>
            </a:r>
            <a:endParaRPr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Noto Sans CJK JP" pitchFamily="34" charset="-120"/>
            </a:endParaRPr>
          </a:p>
          <a:p>
            <a:pPr marL="0" indent="0">
              <a:buNone/>
            </a:pP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販売できません</a:t>
            </a:r>
            <a:endParaRPr lang="en-US" sz="1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1B908DE-31B4-4283-98D7-5864CFA0148A}"/>
              </a:ext>
            </a:extLst>
          </p:cNvPr>
          <p:cNvSpPr/>
          <p:nvPr/>
        </p:nvSpPr>
        <p:spPr>
          <a:xfrm>
            <a:off x="5825867" y="7857063"/>
            <a:ext cx="228749" cy="2189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Shape 51">
            <a:extLst>
              <a:ext uri="{FF2B5EF4-FFF2-40B4-BE49-F238E27FC236}">
                <a16:creationId xmlns:a16="http://schemas.microsoft.com/office/drawing/2014/main" id="{C29E960E-4F81-47AB-864A-D9F341E9670E}"/>
              </a:ext>
            </a:extLst>
          </p:cNvPr>
          <p:cNvSpPr/>
          <p:nvPr/>
        </p:nvSpPr>
        <p:spPr>
          <a:xfrm>
            <a:off x="5590224" y="7339391"/>
            <a:ext cx="1112202" cy="384048"/>
          </a:xfrm>
          <a:prstGeom prst="rect">
            <a:avLst/>
          </a:prstGeom>
          <a:solidFill>
            <a:srgbClr val="F6F7F9"/>
          </a:solidFill>
          <a:ln w="12700">
            <a:solidFill>
              <a:srgbClr val="3D4C60"/>
            </a:solidFill>
            <a:prstDash val="solid"/>
          </a:ln>
        </p:spPr>
        <p:txBody>
          <a:bodyPr/>
          <a:lstStyle/>
          <a:p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4" name="Text 52">
            <a:extLst>
              <a:ext uri="{FF2B5EF4-FFF2-40B4-BE49-F238E27FC236}">
                <a16:creationId xmlns:a16="http://schemas.microsoft.com/office/drawing/2014/main" id="{28149732-F232-4200-856D-53A5D53B7D68}"/>
              </a:ext>
            </a:extLst>
          </p:cNvPr>
          <p:cNvSpPr/>
          <p:nvPr/>
        </p:nvSpPr>
        <p:spPr>
          <a:xfrm>
            <a:off x="5449443" y="7371111"/>
            <a:ext cx="1383967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要 </a:t>
            </a:r>
            <a:r>
              <a:rPr lang="en-US" sz="1400" b="1" dirty="0" err="1"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確認</a:t>
            </a:r>
            <a:endParaRPr 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フローチャート: 結合子 8">
            <a:extLst>
              <a:ext uri="{FF2B5EF4-FFF2-40B4-BE49-F238E27FC236}">
                <a16:creationId xmlns:a16="http://schemas.microsoft.com/office/drawing/2014/main" id="{94A45603-21E0-4882-89D1-144816127D30}"/>
              </a:ext>
            </a:extLst>
          </p:cNvPr>
          <p:cNvSpPr/>
          <p:nvPr/>
        </p:nvSpPr>
        <p:spPr>
          <a:xfrm>
            <a:off x="5795245" y="7414261"/>
            <a:ext cx="270784" cy="256716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Text 26">
            <a:extLst>
              <a:ext uri="{FF2B5EF4-FFF2-40B4-BE49-F238E27FC236}">
                <a16:creationId xmlns:a16="http://schemas.microsoft.com/office/drawing/2014/main" id="{14A66428-C25A-4E22-B060-9FF1982D30F6}"/>
              </a:ext>
            </a:extLst>
          </p:cNvPr>
          <p:cNvSpPr/>
          <p:nvPr/>
        </p:nvSpPr>
        <p:spPr>
          <a:xfrm>
            <a:off x="1191266" y="3381698"/>
            <a:ext cx="20802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18歳未満は</a:t>
            </a:r>
            <a:endParaRPr lang="en-US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rgbClr val="1E2A3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Noto Sans CJK JP" pitchFamily="34" charset="-120"/>
              </a:rPr>
              <a:t>小容量1個のみ</a:t>
            </a:r>
            <a:endParaRPr 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6" name="Text 45">
            <a:extLst>
              <a:ext uri="{FF2B5EF4-FFF2-40B4-BE49-F238E27FC236}">
                <a16:creationId xmlns:a16="http://schemas.microsoft.com/office/drawing/2014/main" id="{18DC4CBD-21A1-4027-B682-F1546F96A1B6}"/>
              </a:ext>
            </a:extLst>
          </p:cNvPr>
          <p:cNvSpPr/>
          <p:nvPr/>
        </p:nvSpPr>
        <p:spPr>
          <a:xfrm>
            <a:off x="640079" y="8996795"/>
            <a:ext cx="4943267" cy="2250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総合感冒薬、咳止め薬、鼻炎用内服薬、解熱鎮痛薬等の一部の医薬品が該当します。</a:t>
            </a:r>
            <a:endParaRPr 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5BFB7FC-D00F-4345-B81C-632D6252EE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9762" y="3409085"/>
            <a:ext cx="787063" cy="477645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3133141-B936-40E1-A523-E0163D1689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71929" y="10026700"/>
            <a:ext cx="2322847" cy="3555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JP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JP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409</Words>
  <Application>Microsoft Office PowerPoint</Application>
  <PresentationFormat>ユーザー設定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Noto Sans CJK JP</vt:lpstr>
      <vt:lpstr>メイリオ</vt:lpstr>
      <vt:lpstr>游ゴシック</vt:lpstr>
      <vt:lpstr>Arial</vt:lpstr>
      <vt:lpstr>Office Theme</vt:lpstr>
      <vt:lpstr>PowerPoint プレゼンテーション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指定濫用防止医薬品の販売方法が変わります</dc:title>
  <dc:subject>指定濫用防止医薬品の注意喚起ポスター</dc:subject>
  <dc:creator>OpenAI</dc:creator>
  <cp:lastModifiedBy>箕浦　靖久@医療渉外部</cp:lastModifiedBy>
  <cp:revision>24</cp:revision>
  <dcterms:created xsi:type="dcterms:W3CDTF">2026-03-16T23:10:06Z</dcterms:created>
  <dcterms:modified xsi:type="dcterms:W3CDTF">2026-04-09T00:22:25Z</dcterms:modified>
</cp:coreProperties>
</file>